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524" r:id="rId2"/>
    <p:sldId id="552" r:id="rId3"/>
    <p:sldId id="568" r:id="rId4"/>
    <p:sldId id="557" r:id="rId5"/>
    <p:sldId id="558" r:id="rId6"/>
    <p:sldId id="555" r:id="rId7"/>
    <p:sldId id="556" r:id="rId8"/>
    <p:sldId id="551" r:id="rId9"/>
    <p:sldId id="553" r:id="rId10"/>
    <p:sldId id="538" r:id="rId11"/>
    <p:sldId id="529" r:id="rId12"/>
    <p:sldId id="566" r:id="rId13"/>
    <p:sldId id="567" r:id="rId14"/>
    <p:sldId id="570" r:id="rId15"/>
    <p:sldId id="478" r:id="rId16"/>
    <p:sldId id="560" r:id="rId17"/>
    <p:sldId id="569" r:id="rId18"/>
    <p:sldId id="554" r:id="rId19"/>
    <p:sldId id="571" r:id="rId20"/>
    <p:sldId id="561" r:id="rId21"/>
    <p:sldId id="563" r:id="rId22"/>
    <p:sldId id="572" r:id="rId23"/>
    <p:sldId id="573" r:id="rId24"/>
    <p:sldId id="530" r:id="rId25"/>
    <p:sldId id="576" r:id="rId26"/>
    <p:sldId id="575" r:id="rId27"/>
    <p:sldId id="518" r:id="rId28"/>
    <p:sldId id="52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3333CC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8" d="100"/>
          <a:sy n="188" d="100"/>
        </p:scale>
        <p:origin x="-3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509F41D8-0F72-8E4B-A542-28375CD843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324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F41D8-0F72-8E4B-A542-28375CD8434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right-yellow-M-black-bkg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00C"/>
              </a:clrFrom>
              <a:clrTo>
                <a:srgbClr val="0100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3" y="5943600"/>
            <a:ext cx="1028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48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00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8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0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 descr="bright-yellow-M-black-bkgd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1000C"/>
              </a:clrFrom>
              <a:clrTo>
                <a:srgbClr val="0100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3" y="5943600"/>
            <a:ext cx="1028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6" Type="http://schemas.openxmlformats.org/officeDocument/2006/relationships/image" Target="../media/image38.t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0.wmf"/><Relationship Id="rId6" Type="http://schemas.openxmlformats.org/officeDocument/2006/relationships/image" Target="../media/image5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412776"/>
            <a:ext cx="7772400" cy="382183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en-US" sz="4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Interventional</a:t>
            </a:r>
            <a:r>
              <a:rPr lang="sv-SE" sz="4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4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Radiology (</a:t>
            </a:r>
            <a: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  <a:t>IR)</a:t>
            </a:r>
            <a:b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b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800" b="1" dirty="0">
                <a:solidFill>
                  <a:srgbClr val="FFFFCC"/>
                </a:solidFill>
                <a:latin typeface="Calibri"/>
                <a:cs typeface="Calibri"/>
              </a:rPr>
              <a:t/>
            </a:r>
            <a:br>
              <a:rPr lang="sv-SE" sz="4800" b="1" dirty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  <a:t/>
            </a:r>
            <a:b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800" b="1" dirty="0">
                <a:solidFill>
                  <a:srgbClr val="FFFFCC"/>
                </a:solidFill>
                <a:latin typeface="Calibri"/>
                <a:cs typeface="Calibri"/>
              </a:rPr>
              <a:t/>
            </a:r>
            <a:br>
              <a:rPr lang="sv-SE" sz="4800" b="1" dirty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  <a:t/>
            </a:r>
            <a:br>
              <a:rPr lang="sv-SE" sz="4800" b="1" dirty="0" smtClean="0">
                <a:solidFill>
                  <a:srgbClr val="FFFFCC"/>
                </a:solidFill>
                <a:latin typeface="Calibri"/>
                <a:cs typeface="Calibri"/>
              </a:rPr>
            </a:b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by </a:t>
            </a:r>
            <a:r>
              <a:rPr lang="en-US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Wojciech Ćwikiel MD</a:t>
            </a:r>
            <a:br>
              <a:rPr lang="en-US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endParaRPr lang="en-US" sz="2400" b="1" dirty="0" smtClean="0">
              <a:solidFill>
                <a:srgbClr val="FFFFCC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2667000" y="4953000"/>
            <a:ext cx="9144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+mn-cs"/>
            </a:endParaRPr>
          </a:p>
        </p:txBody>
      </p:sp>
      <p:pic>
        <p:nvPicPr>
          <p:cNvPr id="2" name="Picture 1" descr="wh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4904"/>
            <a:ext cx="3528392" cy="287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>
            <a:spLocks/>
          </p:cNvSpPr>
          <p:nvPr/>
        </p:nvSpPr>
        <p:spPr>
          <a:xfrm>
            <a:off x="4427984" y="1556792"/>
            <a:ext cx="2304256" cy="1721499"/>
          </a:xfrm>
          <a:prstGeom prst="wedgeEllipseCallout">
            <a:avLst/>
          </a:prstGeom>
          <a:solidFill>
            <a:schemeClr val="tx1">
              <a:lumMod val="95000"/>
              <a:alpha val="64000"/>
            </a:schemeClr>
          </a:solidFill>
          <a:effectLst>
            <a:outerShdw blurRad="136525" dist="965200" dir="2700000" sx="72000" sy="72000" algn="tl" rotWithShape="0">
              <a:srgbClr val="000000">
                <a:alpha val="43000"/>
              </a:srgbClr>
            </a:outerShdw>
            <a:reflection stA="50000" endPos="75000" dist="12700" dir="5400000" sy="-100000" algn="bl" rotWithShape="0"/>
            <a:softEdge rad="1524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 bIns="0" anchor="ctr" anchorCtr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What</a:t>
            </a:r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is </a:t>
            </a:r>
            <a:r>
              <a:rPr lang="sv-SE" sz="3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that</a:t>
            </a:r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?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sv-SE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Why IR procedure?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062664" cy="419100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minimally invasive treatment of disease or 	symptoms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short recovery time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results superior/compatible to other methods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fewer complications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new treatment methods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possibility of repeated treatment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IR knowledge – anatomy (e.g.): </a:t>
            </a:r>
            <a:b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 </a:t>
            </a:r>
            <a:r>
              <a:rPr lang="en-US" sz="2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Arteries </a:t>
            </a: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             </a:t>
            </a:r>
            <a:r>
              <a:rPr lang="en-US" sz="2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Veins		    Bile ducts</a:t>
            </a:r>
          </a:p>
        </p:txBody>
      </p:sp>
      <p:pic>
        <p:nvPicPr>
          <p:cNvPr id="15362" name="Picture 5" descr="hoofdstuk 5 fig 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3" y="1628775"/>
            <a:ext cx="9382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Bildobjek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30575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ildobjekt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641475"/>
            <a:ext cx="20526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2" y="332656"/>
            <a:ext cx="8712968" cy="14919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IR knowledge – pathology (</a:t>
            </a:r>
            <a:r>
              <a:rPr lang="en-US" sz="3600" b="1" i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disease</a:t>
            </a: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) </a:t>
            </a:r>
            <a:b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en-US" sz="2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  </a:t>
            </a:r>
            <a:r>
              <a:rPr lang="en-US" sz="2000" b="1" i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Stop in the artery               Narrowing of the vein</a:t>
            </a:r>
            <a:r>
              <a:rPr lang="en-US" sz="2000" b="1" i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000" b="1" i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     Narrowing of the bile duct </a:t>
            </a:r>
          </a:p>
        </p:txBody>
      </p:sp>
      <p:pic>
        <p:nvPicPr>
          <p:cNvPr id="16386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28775"/>
            <a:ext cx="19891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 bwMode="auto">
          <a:xfrm>
            <a:off x="681038" y="2781300"/>
            <a:ext cx="1993900" cy="194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+mn-cs"/>
            </a:endParaRPr>
          </a:p>
        </p:txBody>
      </p:sp>
      <p:pic>
        <p:nvPicPr>
          <p:cNvPr id="16390" name="Bildobjekt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646238"/>
            <a:ext cx="26638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 13"/>
          <p:cNvSpPr/>
          <p:nvPr/>
        </p:nvSpPr>
        <p:spPr bwMode="auto">
          <a:xfrm>
            <a:off x="6802438" y="2281238"/>
            <a:ext cx="1655762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+mn-cs"/>
            </a:endParaRPr>
          </a:p>
        </p:txBody>
      </p:sp>
      <p:pic>
        <p:nvPicPr>
          <p:cNvPr id="2" name="Picture 1" descr="Jes0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628800"/>
            <a:ext cx="2952328" cy="4251712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 bwMode="auto">
          <a:xfrm>
            <a:off x="3419872" y="2780928"/>
            <a:ext cx="2228850" cy="2233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IR knowledge </a:t>
            </a:r>
            <a:b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Materials</a:t>
            </a: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              </a:t>
            </a:r>
            <a:r>
              <a:rPr lang="en-US" sz="28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Methods		  How to do it</a:t>
            </a:r>
          </a:p>
        </p:txBody>
      </p:sp>
      <p:pic>
        <p:nvPicPr>
          <p:cNvPr id="17410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708150"/>
            <a:ext cx="18923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852738"/>
            <a:ext cx="1914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Bildobjekt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752600"/>
            <a:ext cx="24749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dobjekt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695450"/>
            <a:ext cx="23891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Bildobjekt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775200"/>
            <a:ext cx="18923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Bildobjekt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87763"/>
            <a:ext cx="24241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Bildobjekt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95713"/>
            <a:ext cx="24876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293096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Catheter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6093296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Stent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IR procedure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62664" cy="419100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Local or general anesthesia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Puncture with a needle through the skin of (e.g.):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v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essel (vein or artery)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b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ile duct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k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idney - urine collecting system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fluid collection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Treatment is done through the puncture channel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Drainage tube placement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775327" cy="464820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drain out e.g. infected fluid collection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take out fluid for examination</a:t>
            </a:r>
          </a:p>
          <a:p>
            <a:pPr>
              <a:buFont typeface="Wingdings" charset="0"/>
              <a:buNone/>
              <a:defRPr/>
            </a:pPr>
            <a:endParaRPr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create communication between two cavities in the body</a:t>
            </a:r>
            <a:endParaRPr lang="en-US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713" y="-2230438"/>
            <a:ext cx="2706687" cy="465138"/>
          </a:xfrm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FFCC"/>
                </a:solidFill>
                <a:latin typeface="Arial" charset="0"/>
                <a:ea typeface="MS PGothic" charset="0"/>
              </a:rPr>
              <a:t>Treatment or …?</a:t>
            </a:r>
          </a:p>
        </p:txBody>
      </p:sp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611188" y="620713"/>
            <a:ext cx="7345362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Drainage </a:t>
            </a:r>
          </a:p>
        </p:txBody>
      </p:sp>
      <p:pic>
        <p:nvPicPr>
          <p:cNvPr id="20483" name="Bildobjek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295400"/>
            <a:ext cx="300513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Bildobjek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100" y="1773238"/>
            <a:ext cx="260191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825" y="2603500"/>
            <a:ext cx="301148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4729974"/>
            <a:ext cx="2666847" cy="5721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kern="0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Infected fluid collection in the liver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85113" y="5185743"/>
            <a:ext cx="2608608" cy="5721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kern="0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Puncture with a needle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56176" y="5949280"/>
            <a:ext cx="2370883" cy="5721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kern="0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Draining tube in place</a:t>
            </a:r>
          </a:p>
        </p:txBody>
      </p:sp>
      <p:cxnSp>
        <p:nvCxnSpPr>
          <p:cNvPr id="20489" name="Rak pil 5"/>
          <p:cNvCxnSpPr>
            <a:cxnSpLocks noChangeShapeType="1"/>
          </p:cNvCxnSpPr>
          <p:nvPr/>
        </p:nvCxnSpPr>
        <p:spPr bwMode="auto">
          <a:xfrm>
            <a:off x="1476375" y="575786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20490" name="Rak pil 7"/>
          <p:cNvCxnSpPr>
            <a:cxnSpLocks noChangeShapeType="1"/>
          </p:cNvCxnSpPr>
          <p:nvPr/>
        </p:nvCxnSpPr>
        <p:spPr bwMode="auto">
          <a:xfrm flipH="1" flipV="1">
            <a:off x="971550" y="2133600"/>
            <a:ext cx="631825" cy="26590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Rak pil 19"/>
          <p:cNvCxnSpPr>
            <a:cxnSpLocks noChangeShapeType="1"/>
          </p:cNvCxnSpPr>
          <p:nvPr/>
        </p:nvCxnSpPr>
        <p:spPr bwMode="auto">
          <a:xfrm flipH="1" flipV="1">
            <a:off x="3797300" y="3789363"/>
            <a:ext cx="495300" cy="15128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Rak pil 21"/>
          <p:cNvCxnSpPr>
            <a:cxnSpLocks noChangeShapeType="1"/>
          </p:cNvCxnSpPr>
          <p:nvPr/>
        </p:nvCxnSpPr>
        <p:spPr bwMode="auto">
          <a:xfrm flipV="1">
            <a:off x="7269163" y="4437063"/>
            <a:ext cx="346075" cy="17287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Interventions in the artery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207375" cy="464820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reopen arteries closed by disease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close (embolize) arteries to the tumor, bleeding etc.</a:t>
            </a:r>
          </a:p>
          <a:p>
            <a:pPr>
              <a:buFont typeface="Wingdings" charset="0"/>
              <a:buNone/>
              <a:defRPr/>
            </a:pPr>
            <a:endParaRPr lang="en-U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Treatment of abnormal arteries (e.g. malformations)</a:t>
            </a:r>
            <a:endParaRPr lang="en-US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5184"/>
          </a:xfrm>
          <a:prstGeom prst="rightArrow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4000" b="1" dirty="0">
                <a:solidFill>
                  <a:srgbClr val="FFFFCC"/>
                </a:solidFill>
                <a:latin typeface="Calibri"/>
                <a:cs typeface="Calibri"/>
              </a:rPr>
              <a:t>Arterial </a:t>
            </a:r>
            <a:r>
              <a:rPr lang="en-US" sz="4000" b="1" dirty="0" smtClean="0">
                <a:solidFill>
                  <a:srgbClr val="FFFFCC"/>
                </a:solidFill>
                <a:latin typeface="Calibri"/>
                <a:cs typeface="Calibri"/>
              </a:rPr>
              <a:t>intervention</a:t>
            </a:r>
            <a:endParaRPr lang="en-US" sz="4000" b="1" dirty="0" smtClean="0">
              <a:solidFill>
                <a:srgbClr val="FFF5CC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22530" name="Picture 10" descr="Embasp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650" y="1557338"/>
            <a:ext cx="318135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 descr="Embasp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303053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684213" y="2349500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7198898">
            <a:off x="329928" y="4288873"/>
            <a:ext cx="2810042" cy="15193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7797667">
            <a:off x="4317660" y="4478511"/>
            <a:ext cx="2222941" cy="1610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733256"/>
            <a:ext cx="3456384" cy="90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 artery closed by cloth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     (before treatment)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733256"/>
            <a:ext cx="3816424" cy="90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 artery reopen </a:t>
            </a:r>
            <a:endParaRPr lang="en-US" sz="2400" dirty="0" smtClean="0"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after treatment)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4862" cy="15827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Stent </a:t>
            </a:r>
            <a:br>
              <a:rPr lang="en-US" sz="32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</a:b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metal mesh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cylinder - compressed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may be placed </a:t>
            </a:r>
            <a:r>
              <a:rPr lang="en-US" sz="2400" b="1" i="1" dirty="0">
                <a:solidFill>
                  <a:srgbClr val="FFFFCC"/>
                </a:solidFill>
                <a:latin typeface="Arial" charset="0"/>
                <a:ea typeface="MS PGothic" charset="0"/>
              </a:rPr>
              <a:t>through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a </a:t>
            </a:r>
            <a:r>
              <a:rPr lang="en-US" sz="2400" b="1" i="1" dirty="0">
                <a:solidFill>
                  <a:srgbClr val="FFFFCC"/>
                </a:solidFill>
                <a:latin typeface="Arial" charset="0"/>
                <a:ea typeface="MS PGothic" charset="0"/>
              </a:rPr>
              <a:t>small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tube into the artery, vein, bile duct etc., thereafter is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expanded </a:t>
            </a:r>
            <a:r>
              <a:rPr lang="en-US" sz="24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to keep these structures open</a:t>
            </a:r>
            <a:endParaRPr lang="en-US" sz="2400" b="1" i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051050" y="2060575"/>
          <a:ext cx="15811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CorelPhotoPaint.Image.9" r:id="rId4" imgW="324355" imgH="859319" progId="CorelPhotoPaint.Image.9">
                  <p:embed/>
                </p:oleObj>
              </mc:Choice>
              <mc:Fallback>
                <p:oleObj name="CorelPhotoPaint.Image.9" r:id="rId4" imgW="324355" imgH="859319" progId="CorelPhotoPaint.Image.9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60575"/>
                        <a:ext cx="158115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AA03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2070100"/>
            <a:ext cx="1626220" cy="4056414"/>
          </a:xfrm>
          <a:prstGeom prst="rect">
            <a:avLst/>
          </a:prstGeom>
        </p:spPr>
      </p:pic>
      <p:cxnSp>
        <p:nvCxnSpPr>
          <p:cNvPr id="23556" name="Rak pil 19"/>
          <p:cNvCxnSpPr>
            <a:cxnSpLocks noChangeShapeType="1"/>
          </p:cNvCxnSpPr>
          <p:nvPr/>
        </p:nvCxnSpPr>
        <p:spPr bwMode="auto">
          <a:xfrm flipV="1">
            <a:off x="3131840" y="3429000"/>
            <a:ext cx="1728192" cy="9361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ak pil 19"/>
          <p:cNvCxnSpPr>
            <a:cxnSpLocks noChangeShapeType="1"/>
          </p:cNvCxnSpPr>
          <p:nvPr/>
        </p:nvCxnSpPr>
        <p:spPr bwMode="auto">
          <a:xfrm>
            <a:off x="3131840" y="4437112"/>
            <a:ext cx="1872208" cy="6480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436096" y="3645024"/>
            <a:ext cx="2664296" cy="576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i="1" dirty="0">
                <a:solidFill>
                  <a:srgbClr val="FFFFCC"/>
                </a:solidFill>
                <a:latin typeface="Arial" charset="0"/>
                <a:ea typeface="MS PGothic" charset="0"/>
              </a:rPr>
              <a:t>a</a:t>
            </a:r>
            <a:r>
              <a:rPr lang="en-US" sz="18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rtery open with </a:t>
            </a:r>
          </a:p>
          <a:p>
            <a:pPr>
              <a:defRPr/>
            </a:pPr>
            <a:r>
              <a:rPr lang="en-US" sz="1800" b="1" i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the stent </a:t>
            </a:r>
            <a:endParaRPr lang="en-US" sz="1800" b="1" i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80920" cy="3528392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	</a:t>
            </a:r>
            <a:r>
              <a:rPr lang="en-US" sz="36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Radiology</a:t>
            </a: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is a medical specialty where imaging methods are used to diagnose and treat diseases within the body </a:t>
            </a:r>
          </a:p>
        </p:txBody>
      </p:sp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713" y="-2230438"/>
            <a:ext cx="2706687" cy="465138"/>
          </a:xfrm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FFCC"/>
                </a:solidFill>
                <a:latin typeface="Arial" charset="0"/>
                <a:ea typeface="MS PGothic" charset="0"/>
              </a:rPr>
              <a:t>Treatment or …?</a:t>
            </a: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95536" y="620688"/>
            <a:ext cx="82089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Stent-treatment of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narrowing in the artery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79" name="Picture 4" descr="Carotis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20066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arotis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2187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Memo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1924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Memonew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25" y="3844925"/>
            <a:ext cx="31289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64088" y="5229200"/>
            <a:ext cx="194421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Stent open</a:t>
            </a:r>
          </a:p>
        </p:txBody>
      </p:sp>
      <p:cxnSp>
        <p:nvCxnSpPr>
          <p:cNvPr id="24584" name="Rak pil 19"/>
          <p:cNvCxnSpPr>
            <a:cxnSpLocks noChangeShapeType="1"/>
          </p:cNvCxnSpPr>
          <p:nvPr/>
        </p:nvCxnSpPr>
        <p:spPr bwMode="auto">
          <a:xfrm flipH="1" flipV="1">
            <a:off x="4427538" y="4365625"/>
            <a:ext cx="1081087" cy="9350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Rak pil 19"/>
          <p:cNvCxnSpPr>
            <a:cxnSpLocks noChangeShapeType="1"/>
          </p:cNvCxnSpPr>
          <p:nvPr/>
        </p:nvCxnSpPr>
        <p:spPr bwMode="auto">
          <a:xfrm flipH="1" flipV="1">
            <a:off x="4211638" y="2276475"/>
            <a:ext cx="1360487" cy="29527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Rak pil 19"/>
          <p:cNvCxnSpPr>
            <a:cxnSpLocks noChangeShapeType="1"/>
          </p:cNvCxnSpPr>
          <p:nvPr/>
        </p:nvCxnSpPr>
        <p:spPr bwMode="auto">
          <a:xfrm flipV="1">
            <a:off x="755650" y="3141663"/>
            <a:ext cx="936625" cy="20875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1520" y="5301208"/>
            <a:ext cx="194421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Narrowing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19475" y="4149725"/>
            <a:ext cx="431800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292080" y="2204864"/>
            <a:ext cx="266429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Stent compressed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107504" y="260648"/>
            <a:ext cx="9036496" cy="966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bleeding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placement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metal coil (spiral) through the catheter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0136" name="Picture 8" descr="Coilstordetach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5463" y="1773238"/>
            <a:ext cx="2057400" cy="1800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5603" name="Picture 37" descr="IM_0086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28082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8" descr="IM_0070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0241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9" descr="IM_008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8082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0" descr="IM_0084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2736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9512" y="4077072"/>
            <a:ext cx="1944216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Bleeding from ruptured spleen</a:t>
            </a:r>
          </a:p>
        </p:txBody>
      </p:sp>
      <p:cxnSp>
        <p:nvCxnSpPr>
          <p:cNvPr id="25608" name="Rak pil 19"/>
          <p:cNvCxnSpPr>
            <a:cxnSpLocks noChangeShapeType="1"/>
          </p:cNvCxnSpPr>
          <p:nvPr/>
        </p:nvCxnSpPr>
        <p:spPr bwMode="auto">
          <a:xfrm flipV="1">
            <a:off x="971550" y="3284538"/>
            <a:ext cx="1439863" cy="8651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Rak pil 19"/>
          <p:cNvCxnSpPr>
            <a:cxnSpLocks noChangeShapeType="1"/>
          </p:cNvCxnSpPr>
          <p:nvPr/>
        </p:nvCxnSpPr>
        <p:spPr bwMode="auto">
          <a:xfrm flipV="1">
            <a:off x="1042988" y="3573463"/>
            <a:ext cx="4392612" cy="5762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Rak pil 19"/>
          <p:cNvCxnSpPr>
            <a:cxnSpLocks noChangeShapeType="1"/>
          </p:cNvCxnSpPr>
          <p:nvPr/>
        </p:nvCxnSpPr>
        <p:spPr bwMode="auto">
          <a:xfrm flipH="1">
            <a:off x="3924300" y="2997200"/>
            <a:ext cx="3743325" cy="23034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68344" y="3573016"/>
            <a:ext cx="115212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Coil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508104" y="6237312"/>
            <a:ext cx="22322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</a:t>
            </a: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leeding stopped</a:t>
            </a:r>
          </a:p>
        </p:txBody>
      </p:sp>
      <p:cxnSp>
        <p:nvCxnSpPr>
          <p:cNvPr id="14" name="Rak pil 19"/>
          <p:cNvCxnSpPr>
            <a:cxnSpLocks noChangeShapeType="1"/>
          </p:cNvCxnSpPr>
          <p:nvPr/>
        </p:nvCxnSpPr>
        <p:spPr bwMode="auto">
          <a:xfrm flipH="1">
            <a:off x="6948264" y="3149600"/>
            <a:ext cx="871762" cy="2151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Interventions in the bile ducts</a:t>
            </a:r>
            <a:endParaRPr lang="en-US" sz="36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2928" cy="4824536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O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cclusive disease (</a:t>
            </a:r>
            <a:r>
              <a:rPr lang="en-US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bile duct is blocked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)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	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- to drain out of the bile through a catheter (</a:t>
            </a:r>
            <a:r>
              <a:rPr lang="en-US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tube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)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	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- recanalization (to open closed by disease bile duct) 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	- stent placement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	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Gallbladder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	- 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drainage catheter placement (to drain out 	infected bile)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800" b="1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Bile duct recanalization</a:t>
            </a:r>
            <a:endParaRPr lang="en-US" sz="32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83560" y="5949280"/>
            <a:ext cx="396044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Bile ducts reopen with  multiple stents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43608" y="5949280"/>
            <a:ext cx="36004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Bile ducts closed by tumor</a:t>
            </a:r>
          </a:p>
        </p:txBody>
      </p:sp>
      <p:pic>
        <p:nvPicPr>
          <p:cNvPr id="29700" name="Picture 2" descr="DSCN00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7973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DSCN32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7369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 rot="14874437">
            <a:off x="1824037" y="4738688"/>
            <a:ext cx="2047875" cy="15875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065063">
            <a:off x="5537994" y="3944144"/>
            <a:ext cx="3986212" cy="15875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5136356" y="4304507"/>
            <a:ext cx="3062287" cy="15875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663133">
            <a:off x="5360987" y="4143376"/>
            <a:ext cx="3482975" cy="15875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sv-SE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IR </a:t>
            </a:r>
            <a:r>
              <a:rPr lang="sv-SE" sz="3600" b="1" dirty="0" err="1" smtClean="0">
                <a:solidFill>
                  <a:srgbClr val="FFFFCC"/>
                </a:solidFill>
                <a:latin typeface="Arial" charset="0"/>
                <a:ea typeface="MS PGothic" charset="0"/>
              </a:rPr>
              <a:t>procedures</a:t>
            </a:r>
            <a:r>
              <a:rPr lang="sv-SE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 in liver </a:t>
            </a:r>
            <a:r>
              <a:rPr lang="sv-SE" sz="3600" b="1" dirty="0" err="1" smtClean="0">
                <a:solidFill>
                  <a:srgbClr val="FFFFCC"/>
                </a:solidFill>
                <a:latin typeface="Arial" charset="0"/>
                <a:ea typeface="MS PGothic" charset="0"/>
              </a:rPr>
              <a:t>cirrhosis</a:t>
            </a:r>
            <a:endParaRPr lang="sv-SE" sz="36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685800" y="1828800"/>
            <a:ext cx="8134672" cy="3991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Symptoms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bleeding from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varices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esophagus/stomach 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ascites (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abnormal fluid collection in the belly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IR treatment</a:t>
            </a:r>
          </a:p>
          <a:p>
            <a:pPr marL="457200" indent="-457200" eaLnBrk="1" hangingPunct="1">
              <a:lnSpc>
                <a:spcPct val="130000"/>
              </a:lnSpc>
              <a:buFontTx/>
              <a:buChar char="-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Embolization (closure of the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varices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57200" indent="-457200" eaLnBrk="1" hangingPunct="1">
              <a:lnSpc>
                <a:spcPct val="130000"/>
              </a:lnSpc>
              <a:buFontTx/>
              <a:buChar char="-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TIPS (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new blood channel through the liver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0772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sv-SE" sz="3600" b="1" dirty="0">
                <a:solidFill>
                  <a:srgbClr val="FFFFCC"/>
                </a:solidFill>
                <a:latin typeface="Arial" charset="0"/>
                <a:ea typeface="MS PGothic" charset="0"/>
              </a:rPr>
              <a:t>IR in liver </a:t>
            </a:r>
            <a:r>
              <a:rPr lang="sv-SE" sz="3600" b="1" dirty="0" err="1" smtClean="0">
                <a:solidFill>
                  <a:srgbClr val="FFFFCC"/>
                </a:solidFill>
                <a:latin typeface="Arial" charset="0"/>
                <a:ea typeface="MS PGothic" charset="0"/>
              </a:rPr>
              <a:t>cirrosis</a:t>
            </a:r>
            <a:r>
              <a:rPr lang="sv-SE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 - TIPS</a:t>
            </a:r>
            <a:endParaRPr lang="sv-SE" sz="36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779912" y="6093296"/>
            <a:ext cx="504056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Stent in the channel through the liver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1520" y="5949280"/>
            <a:ext cx="367240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Puncture through the liver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1600" y="1340768"/>
            <a:ext cx="6912768" cy="4464496"/>
            <a:chOff x="827584" y="1484784"/>
            <a:chExt cx="7162800" cy="4706450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289355"/>
                </p:ext>
              </p:extLst>
            </p:nvPr>
          </p:nvGraphicFramePr>
          <p:xfrm>
            <a:off x="827584" y="1484784"/>
            <a:ext cx="7162800" cy="4703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CorelDRAW" r:id="rId4" imgW="9875520" imgH="6297168" progId="CorelDraw.Graphic.9">
                    <p:embed/>
                  </p:oleObj>
                </mc:Choice>
                <mc:Fallback>
                  <p:oleObj name="CorelDRAW" r:id="rId4" imgW="9875520" imgH="6297168" progId="CorelDraw.Graphic.9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1484784"/>
                          <a:ext cx="7162800" cy="4703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" name="Picture 1" descr="SKTIPS04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68" y="1484784"/>
              <a:ext cx="3694224" cy="4706450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 bwMode="auto">
          <a:xfrm rot="16965438">
            <a:off x="1446767" y="5198698"/>
            <a:ext cx="1472464" cy="83483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5280068">
            <a:off x="5171828" y="5333860"/>
            <a:ext cx="1781669" cy="9350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25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0772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sv-SE" sz="3600" b="1" dirty="0">
                <a:solidFill>
                  <a:srgbClr val="FFFFCC"/>
                </a:solidFill>
                <a:latin typeface="Arial" charset="0"/>
                <a:ea typeface="MS PGothic" charset="0"/>
              </a:rPr>
              <a:t>IR in liver </a:t>
            </a:r>
            <a:r>
              <a:rPr lang="sv-SE" sz="3600" b="1" dirty="0" err="1" smtClean="0">
                <a:solidFill>
                  <a:srgbClr val="FFFFCC"/>
                </a:solidFill>
                <a:latin typeface="Arial" charset="0"/>
                <a:ea typeface="MS PGothic" charset="0"/>
              </a:rPr>
              <a:t>cirrosis</a:t>
            </a:r>
            <a:r>
              <a:rPr lang="sv-SE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 - TIPS</a:t>
            </a:r>
            <a:endParaRPr lang="sv-SE" sz="36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788024" y="5733256"/>
            <a:ext cx="3456384" cy="69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Flow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directly to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the heart </a:t>
            </a:r>
            <a:r>
              <a:rPr lang="en-US" b="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n-US" b="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after TIPS)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7504" y="5661248"/>
            <a:ext cx="468052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Flow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through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the varicose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veins </a:t>
            </a:r>
            <a:r>
              <a:rPr lang="en-US" b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n-US" b="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before TIPS</a:t>
            </a:r>
            <a:r>
              <a:rPr lang="en-US" b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)</a:t>
            </a:r>
          </a:p>
        </p:txBody>
      </p:sp>
      <p:pic>
        <p:nvPicPr>
          <p:cNvPr id="9" name="Picture 8" descr="Smith1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628800"/>
            <a:ext cx="3987654" cy="3528392"/>
          </a:xfrm>
          <a:prstGeom prst="rect">
            <a:avLst/>
          </a:prstGeom>
        </p:spPr>
      </p:pic>
      <p:pic>
        <p:nvPicPr>
          <p:cNvPr id="10" name="Picture 9" descr="Smith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412776"/>
            <a:ext cx="4278877" cy="39354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7949109">
            <a:off x="948559" y="4217065"/>
            <a:ext cx="2887383" cy="15875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7347198">
            <a:off x="4489869" y="4312810"/>
            <a:ext cx="3064605" cy="178176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5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08920"/>
            <a:ext cx="7344816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And much, much more</a:t>
            </a:r>
            <a:r>
              <a:rPr lang="is-IS" sz="3600" b="1" dirty="0" smtClean="0">
                <a:solidFill>
                  <a:srgbClr val="FFFFCC"/>
                </a:solidFill>
                <a:latin typeface="Arial" charset="0"/>
                <a:ea typeface="MS PGothic" charset="0"/>
              </a:rPr>
              <a:t>…...</a:t>
            </a:r>
            <a:endParaRPr lang="sv-SE" sz="3600" b="1" dirty="0">
              <a:solidFill>
                <a:srgbClr val="FFFFCC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648200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FontTx/>
              <a:buNone/>
              <a:defRPr/>
            </a:pP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 algn="ctr">
              <a:buFontTx/>
              <a:buNone/>
              <a:defRPr/>
            </a:pP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 algn="ctr">
              <a:buFontTx/>
              <a:buNone/>
              <a:defRPr/>
            </a:pP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 algn="ctr">
              <a:buFontTx/>
              <a:buNone/>
              <a:defRPr/>
            </a:pP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I HOPE THAT IT WAS HELPFUL</a:t>
            </a:r>
          </a:p>
          <a:p>
            <a:pPr algn="ctr">
              <a:buFontTx/>
              <a:buNone/>
              <a:defRPr/>
            </a:pPr>
            <a:endParaRPr 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  <a:p>
            <a:pPr algn="ctr">
              <a:buFontTx/>
              <a:buNone/>
              <a:defRPr/>
            </a:pP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 THANK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YOU!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404664"/>
            <a:ext cx="8064500" cy="5112568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Imaging methods used in radiology: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-	X-ray images (roentgen)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computer tomography (CT)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magnetic resonance imaging (MRI)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ultrasonography (USG)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other (e.g. nuclear medical imaging)</a:t>
            </a:r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X-ray images</a:t>
            </a:r>
          </a:p>
        </p:txBody>
      </p:sp>
      <p:pic>
        <p:nvPicPr>
          <p:cNvPr id="7170" name="Picture 5" descr="KaNe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3066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T%20bra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22320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3887416" y="404664"/>
            <a:ext cx="525658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Computed tomography (slice roentgen)</a:t>
            </a:r>
          </a:p>
        </p:txBody>
      </p:sp>
      <p:pic>
        <p:nvPicPr>
          <p:cNvPr id="7174" name="Picture 14" descr="h99912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24495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xray%20han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527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29" name="Picture 17" descr="5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3860800"/>
            <a:ext cx="2438400" cy="23193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83968" y="2924944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Bleeding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32240" y="2852936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Bullet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23928" y="6237312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Unborn</a:t>
            </a:r>
          </a:p>
        </p:txBody>
      </p:sp>
      <p:sp>
        <p:nvSpPr>
          <p:cNvPr id="2" name="Right Arrow 1"/>
          <p:cNvSpPr/>
          <p:nvPr/>
        </p:nvSpPr>
        <p:spPr bwMode="auto">
          <a:xfrm rot="18685194">
            <a:off x="4623594" y="2555082"/>
            <a:ext cx="790575" cy="109537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7114145">
            <a:off x="6561137" y="2187576"/>
            <a:ext cx="1393825" cy="114300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8377534">
            <a:off x="3977482" y="5622131"/>
            <a:ext cx="1395412" cy="123825"/>
          </a:xfrm>
          <a:prstGeom prst="rightArrow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876256" y="6381328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CT reconstruction</a:t>
            </a:r>
          </a:p>
        </p:txBody>
      </p:sp>
      <p:pic>
        <p:nvPicPr>
          <p:cNvPr id="3" name="Picture 2" descr="Femur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4000"/>
                    </a14:imgEffect>
                    <a14:imgEffect>
                      <a14:brightnessContrast bright="-9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15" t="12748" r="29374" b="-2326"/>
          <a:stretch/>
        </p:blipFill>
        <p:spPr>
          <a:xfrm rot="2725416">
            <a:off x="1255282" y="3313222"/>
            <a:ext cx="1368152" cy="3593128"/>
          </a:xfrm>
          <a:prstGeom prst="rect">
            <a:avLst/>
          </a:prstGeom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35696" y="5877272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Broken bone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80920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X-ray – angiography = examination of vessels (veins and arteries)  </a:t>
            </a:r>
          </a:p>
        </p:txBody>
      </p:sp>
      <p:pic>
        <p:nvPicPr>
          <p:cNvPr id="8194" name="Picture 1" descr="3Daortoiliac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33131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Pulmthromb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62743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228184" y="1772816"/>
            <a:ext cx="19442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Lung arteries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Magnetic Resonance Imaging</a:t>
            </a:r>
            <a:endParaRPr lang="en-US" sz="3200" b="1" i="1" dirty="0" smtClean="0">
              <a:solidFill>
                <a:srgbClr val="FFFFCC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9218" name="Picture 6" descr="mr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7082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otlBrainSli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23749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mr_br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2717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3T-MR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22415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20050405062327f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2519362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defRPr/>
            </a:pPr>
            <a:r>
              <a:rPr lang="en-US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Ultrasonography (</a:t>
            </a:r>
            <a:r>
              <a:rPr lang="en-US" sz="4000" b="1" i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ultrasound</a:t>
            </a:r>
            <a:r>
              <a:rPr lang="en-US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)</a:t>
            </a:r>
          </a:p>
        </p:txBody>
      </p:sp>
      <p:pic>
        <p:nvPicPr>
          <p:cNvPr id="10242" name="Picture 5" descr="ultras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60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gallblås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20694" r="40504"/>
          <a:stretch/>
        </p:blipFill>
        <p:spPr>
          <a:xfrm>
            <a:off x="5148064" y="3645024"/>
            <a:ext cx="3096344" cy="2434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4149080"/>
            <a:ext cx="7848600" cy="237500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	  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unborn in uterus		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			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		   stones in gallbladder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716016" y="6021288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ight Arrow 7"/>
          <p:cNvSpPr/>
          <p:nvPr/>
        </p:nvSpPr>
        <p:spPr bwMode="auto">
          <a:xfrm rot="17931042">
            <a:off x="5633380" y="5675819"/>
            <a:ext cx="1080120" cy="102074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5467500" flipV="1">
            <a:off x="2446835" y="4003915"/>
            <a:ext cx="648725" cy="14075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3"/>
            <a:ext cx="8280920" cy="5905078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M</a:t>
            </a: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edical </a:t>
            </a:r>
            <a:r>
              <a:rPr lang="en-US" sz="36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intervention</a:t>
            </a:r>
            <a:endParaRPr lang="en-US" sz="36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surgery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   - 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open surgery - e.g. take out part of the bowel</a:t>
            </a: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     - laparoscopic (</a:t>
            </a:r>
            <a:r>
              <a:rPr lang="en-US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keyhole surgery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) </a:t>
            </a:r>
            <a:r>
              <a:rPr lang="mr-IN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–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e.g. take out gallbladder</a:t>
            </a:r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</a:t>
            </a:r>
            <a:r>
              <a:rPr lang="en-US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ndoscopic </a:t>
            </a:r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(</a:t>
            </a:r>
            <a:r>
              <a:rPr lang="en-US" sz="28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small </a:t>
            </a:r>
            <a:r>
              <a:rPr lang="en-US" sz="28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tube through the mouth or anus</a:t>
            </a:r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) </a:t>
            </a:r>
          </a:p>
          <a:p>
            <a:pPr lvl="1">
              <a:lnSpc>
                <a:spcPct val="130000"/>
              </a:lnSpc>
              <a:buFontTx/>
              <a:buChar char="-"/>
              <a:defRPr/>
            </a:pP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e. g. removal of a polyp from lumen of the bowel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Radiologic 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(</a:t>
            </a:r>
            <a:r>
              <a:rPr lang="en-US" sz="28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with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</a:t>
            </a:r>
            <a:r>
              <a:rPr lang="en-US" sz="28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X-ray or ultrasound guidance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)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e. g. 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insertion of a drain into the kidney</a:t>
            </a:r>
            <a:endParaRPr lang="en-US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n-ea"/>
              <a:cs typeface="Calibri"/>
            </a:endParaRP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e. g. 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to stop bleeding </a:t>
            </a:r>
            <a:r>
              <a:rPr lang="en-U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n-ea"/>
                <a:cs typeface="Calibri"/>
              </a:rPr>
              <a:t> by closing the artery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1124744"/>
            <a:ext cx="7772400" cy="4104878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	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interventional procedures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performed 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inside the body using percutaneous (puncture through the skin) techniques under imaging guidance (</a:t>
            </a:r>
            <a:r>
              <a:rPr lang="en-US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like X-ray fluoroscopy, ultrasonography</a:t>
            </a:r>
            <a:r>
              <a:rPr 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+mj-ea"/>
                <a:cs typeface="Calibri"/>
              </a:rPr>
              <a:t>Interventional radiology (IR)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FFCC00"/>
      </a:accent1>
      <a:accent2>
        <a:srgbClr val="85B3E1"/>
      </a:accent2>
      <a:accent3>
        <a:srgbClr val="AAAACA"/>
      </a:accent3>
      <a:accent4>
        <a:srgbClr val="DADADA"/>
      </a:accent4>
      <a:accent5>
        <a:srgbClr val="FFE2AA"/>
      </a:accent5>
      <a:accent6>
        <a:srgbClr val="78A2CC"/>
      </a:accent6>
      <a:hlink>
        <a:srgbClr val="FFFF00"/>
      </a:hlink>
      <a:folHlink>
        <a:srgbClr val="99CC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26821</TotalTime>
  <Words>506</Words>
  <Application>Microsoft Macintosh PowerPoint</Application>
  <PresentationFormat>On-screen Show (4:3)</PresentationFormat>
  <Paragraphs>154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Blank Presentation</vt:lpstr>
      <vt:lpstr>CorelPhotoPaint.Image.9</vt:lpstr>
      <vt:lpstr>CorelDRAW</vt:lpstr>
      <vt:lpstr> Interventional Radiology (IR)         by Wojciech Ćwikiel MD </vt:lpstr>
      <vt:lpstr>PowerPoint Presentation</vt:lpstr>
      <vt:lpstr>PowerPoint Presentation</vt:lpstr>
      <vt:lpstr>X-ray images</vt:lpstr>
      <vt:lpstr>X-ray – angiography = examination of vessels (veins and arteries)  </vt:lpstr>
      <vt:lpstr>Magnetic Resonance Imaging</vt:lpstr>
      <vt:lpstr>Ultrasonography (ultrasound)</vt:lpstr>
      <vt:lpstr>PowerPoint Presentation</vt:lpstr>
      <vt:lpstr>Interventional radiology (IR)</vt:lpstr>
      <vt:lpstr>Why IR procedure?</vt:lpstr>
      <vt:lpstr>IR knowledge – anatomy (e.g.):    Arteries               Veins      Bile ducts</vt:lpstr>
      <vt:lpstr>IR knowledge – pathology (disease)      Stop in the artery               Narrowing of the vein       Narrowing of the bile duct </vt:lpstr>
      <vt:lpstr>IR knowledge   Materials              Methods    How to do it</vt:lpstr>
      <vt:lpstr>IR procedure</vt:lpstr>
      <vt:lpstr>Drainage tube placement</vt:lpstr>
      <vt:lpstr>Treatment or …?</vt:lpstr>
      <vt:lpstr>Interventions in the artery</vt:lpstr>
      <vt:lpstr>Arterial intervention</vt:lpstr>
      <vt:lpstr>Stent  metal mesh cylinder - compressed may be placed through a small tube into the artery, vein, bile duct etc., thereafter is expanded to keep these structures open</vt:lpstr>
      <vt:lpstr>Treatment or …?</vt:lpstr>
      <vt:lpstr>PowerPoint Presentation</vt:lpstr>
      <vt:lpstr>Interventions in the bile ducts</vt:lpstr>
      <vt:lpstr>Bile duct recanalization</vt:lpstr>
      <vt:lpstr>IR procedures in liver cirrhosis</vt:lpstr>
      <vt:lpstr>IR in liver cirrosis - TIPS</vt:lpstr>
      <vt:lpstr>IR in liver cirrosis - TIPS</vt:lpstr>
      <vt:lpstr>And much, much more…...</vt:lpstr>
      <vt:lpstr>PowerPoint Presentation</vt:lpstr>
    </vt:vector>
  </TitlesOfParts>
  <Manager/>
  <Company>University of Michigan Medical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Teaching File</dc:title>
  <dc:subject/>
  <dc:creator>Common Clinical Image</dc:creator>
  <cp:keywords/>
  <dc:description/>
  <cp:lastModifiedBy>Wojciech Cwikiel</cp:lastModifiedBy>
  <cp:revision>160</cp:revision>
  <dcterms:created xsi:type="dcterms:W3CDTF">2002-09-23T14:00:00Z</dcterms:created>
  <dcterms:modified xsi:type="dcterms:W3CDTF">2019-05-27T12:51:40Z</dcterms:modified>
  <cp:category/>
</cp:coreProperties>
</file>